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7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3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8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7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1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2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2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9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709771" y="964758"/>
            <a:ext cx="6899589" cy="6179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2800" b="1" dirty="0" smtClean="0">
                <a:solidFill>
                  <a:srgbClr val="C00000"/>
                </a:solidFill>
                <a:latin typeface="GillSans" panose="020B0602020204020204" pitchFamily="34" charset="0"/>
              </a:rPr>
              <a:t>Construction of toilets and septic tanks</a:t>
            </a:r>
            <a:endParaRPr lang="en-ZA" sz="2800" b="1" dirty="0">
              <a:solidFill>
                <a:srgbClr val="C00000"/>
              </a:solidFill>
              <a:latin typeface="GillSans" panose="020B0602020204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96050" y="163311"/>
            <a:ext cx="5281572" cy="10959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800" b="1" dirty="0" smtClean="0">
                <a:solidFill>
                  <a:schemeClr val="accent1">
                    <a:lumMod val="75000"/>
                  </a:schemeClr>
                </a:solidFill>
                <a:latin typeface="GillSans" panose="020B0602020204020204" pitchFamily="34" charset="0"/>
              </a:rPr>
              <a:t>UBSUP</a:t>
            </a:r>
            <a:r>
              <a:rPr lang="en-ZA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Sans" panose="020B0602020204020204" pitchFamily="34" charset="0"/>
              </a:rPr>
              <a:t/>
            </a:r>
            <a:br>
              <a:rPr lang="en-ZA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illSans" panose="020B0602020204020204" pitchFamily="34" charset="0"/>
              </a:rPr>
            </a:br>
            <a:endParaRPr lang="en-ZA" sz="4800" b="1" dirty="0">
              <a:solidFill>
                <a:schemeClr val="tx1">
                  <a:lumMod val="50000"/>
                  <a:lumOff val="50000"/>
                </a:schemeClr>
              </a:solidFill>
              <a:latin typeface="GillSans" panose="020B06020202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1" y="271237"/>
            <a:ext cx="1387042" cy="13870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13" y="1906070"/>
            <a:ext cx="5330433" cy="399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47163" y="85644"/>
            <a:ext cx="7995617" cy="84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HE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OILETS</a:t>
            </a:r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4394" y="759835"/>
            <a:ext cx="2525356" cy="6179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800" b="1" dirty="0" smtClean="0">
                <a:solidFill>
                  <a:srgbClr val="C00000"/>
                </a:solidFill>
                <a:latin typeface="GillSans" panose="020B0602020204020204" pitchFamily="34" charset="0"/>
              </a:rPr>
              <a:t>Options</a:t>
            </a:r>
            <a:endParaRPr lang="en-ZA" sz="2800" b="1" dirty="0">
              <a:solidFill>
                <a:srgbClr val="C00000"/>
              </a:solidFill>
              <a:latin typeface="GillSans" panose="020B0602020204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282854"/>
              </p:ext>
            </p:extLst>
          </p:nvPr>
        </p:nvGraphicFramePr>
        <p:xfrm>
          <a:off x="847163" y="1629276"/>
          <a:ext cx="7476566" cy="4074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8283"/>
                <a:gridCol w="3738283"/>
              </a:tblGrid>
              <a:tr h="2037229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37229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379" y="1729821"/>
            <a:ext cx="1359569" cy="18127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333565" y="2313035"/>
            <a:ext cx="173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Pour Flush squatting type</a:t>
            </a:r>
            <a:endParaRPr lang="en-Z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379" y="3770009"/>
            <a:ext cx="1376693" cy="18355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67556" y="4270172"/>
            <a:ext cx="173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Cistern Flush squatting type</a:t>
            </a:r>
            <a:endParaRPr lang="en-Z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6" y="1744177"/>
            <a:ext cx="1348803" cy="17984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83986" y="2313034"/>
            <a:ext cx="173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Pour Flush sitting type</a:t>
            </a:r>
            <a:endParaRPr lang="en-Z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6" y="3725107"/>
            <a:ext cx="1379403" cy="160488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06024" y="4100055"/>
            <a:ext cx="173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Cistern Flush sitting type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784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525" y="998446"/>
            <a:ext cx="6467475" cy="481012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748599" y="67181"/>
            <a:ext cx="7995617" cy="84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HE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OILETS</a:t>
            </a:r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3869" y="1512689"/>
            <a:ext cx="2796990" cy="6179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800" b="1" dirty="0" smtClean="0">
                <a:solidFill>
                  <a:srgbClr val="C00000"/>
                </a:solidFill>
                <a:latin typeface="GillSans" panose="020B0602020204020204" pitchFamily="34" charset="0"/>
              </a:rPr>
              <a:t>Technical Specifications</a:t>
            </a:r>
            <a:endParaRPr lang="en-ZA" sz="2800" b="1" dirty="0">
              <a:solidFill>
                <a:srgbClr val="C00000"/>
              </a:solidFill>
              <a:latin typeface="GillSans" panose="020B06020202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7023" y="998446"/>
            <a:ext cx="2543175" cy="4964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Oval 8"/>
          <p:cNvSpPr/>
          <p:nvPr/>
        </p:nvSpPr>
        <p:spPr>
          <a:xfrm>
            <a:off x="5473515" y="1016235"/>
            <a:ext cx="381185" cy="15063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5235869" y="3213100"/>
            <a:ext cx="200024" cy="14939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4199987" y="5396661"/>
            <a:ext cx="638714" cy="1659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7399965" y="2522537"/>
            <a:ext cx="338137" cy="1666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6467475" y="1671638"/>
            <a:ext cx="190500" cy="3000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Oval 17"/>
          <p:cNvSpPr/>
          <p:nvPr/>
        </p:nvSpPr>
        <p:spPr>
          <a:xfrm>
            <a:off x="7196400" y="4081416"/>
            <a:ext cx="165465" cy="46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Oval 18"/>
          <p:cNvSpPr/>
          <p:nvPr/>
        </p:nvSpPr>
        <p:spPr>
          <a:xfrm>
            <a:off x="8488396" y="4081416"/>
            <a:ext cx="253039" cy="412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Oval 19"/>
          <p:cNvSpPr/>
          <p:nvPr/>
        </p:nvSpPr>
        <p:spPr>
          <a:xfrm>
            <a:off x="6699910" y="4106021"/>
            <a:ext cx="253039" cy="4127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TextBox 20"/>
          <p:cNvSpPr txBox="1"/>
          <p:nvPr/>
        </p:nvSpPr>
        <p:spPr>
          <a:xfrm>
            <a:off x="482600" y="2855819"/>
            <a:ext cx="233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Ensure dimensions are respected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Ensure proper reinforcement</a:t>
            </a:r>
            <a:endParaRPr lang="en-ZA" dirty="0"/>
          </a:p>
        </p:txBody>
      </p:sp>
      <p:sp>
        <p:nvSpPr>
          <p:cNvPr id="22" name="Oval 21"/>
          <p:cNvSpPr/>
          <p:nvPr/>
        </p:nvSpPr>
        <p:spPr>
          <a:xfrm>
            <a:off x="3561040" y="2417041"/>
            <a:ext cx="2064216" cy="325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Oval 22"/>
          <p:cNvSpPr/>
          <p:nvPr/>
        </p:nvSpPr>
        <p:spPr>
          <a:xfrm>
            <a:off x="3499666" y="4456513"/>
            <a:ext cx="2064216" cy="1882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Oval 23"/>
          <p:cNvSpPr/>
          <p:nvPr/>
        </p:nvSpPr>
        <p:spPr>
          <a:xfrm>
            <a:off x="4199987" y="5202749"/>
            <a:ext cx="134966" cy="2912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447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98504" y="42709"/>
            <a:ext cx="7995617" cy="144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HE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EPTIC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ANKS</a:t>
            </a:r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4325" y="622556"/>
            <a:ext cx="2525356" cy="6179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800" b="1" dirty="0" smtClean="0">
                <a:solidFill>
                  <a:srgbClr val="C00000"/>
                </a:solidFill>
                <a:latin typeface="GillSans" panose="020B0602020204020204" pitchFamily="34" charset="0"/>
              </a:rPr>
              <a:t>Principle</a:t>
            </a:r>
            <a:endParaRPr lang="en-ZA" sz="2800" b="1" dirty="0">
              <a:solidFill>
                <a:srgbClr val="C00000"/>
              </a:solidFill>
              <a:latin typeface="GillSans" panose="020B06020202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788" y="3740395"/>
            <a:ext cx="2135475" cy="16016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494" y="3740396"/>
            <a:ext cx="2135475" cy="16016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20573" y="1092884"/>
            <a:ext cx="5112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>
                <a:sym typeface="Wingdings" panose="05000000000000000000" pitchFamily="2" charset="2"/>
              </a:rPr>
              <a:t>2 consecutive chambers separated with a baffle wall. Separation of solid (sludge at the bottom) and liquid (foam on top). Liquid part goes from chamber 1 to chamber 2 to a soak away pit.</a:t>
            </a:r>
            <a:endParaRPr lang="en-ZA" dirty="0"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ZA" dirty="0" smtClean="0"/>
              <a:t>Only accumulated sludge need to be emptied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ZA" dirty="0" smtClean="0"/>
              <a:t>Less emptying than any holding/conservancy tank </a:t>
            </a:r>
            <a:r>
              <a:rPr lang="en-ZA" dirty="0" smtClean="0">
                <a:sym typeface="Wingdings" panose="05000000000000000000" pitchFamily="2" charset="2"/>
              </a:rPr>
              <a:t> cost saving on exhauster services</a:t>
            </a:r>
            <a:endParaRPr lang="en-ZA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5" y="1240484"/>
            <a:ext cx="3191907" cy="36154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8" y="4281507"/>
            <a:ext cx="2211329" cy="11923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02294" y="5450356"/>
            <a:ext cx="1921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200" dirty="0" smtClean="0"/>
              <a:t>Septic tank build besides the toilets</a:t>
            </a:r>
            <a:endParaRPr lang="en-ZA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772341" y="5450355"/>
            <a:ext cx="1921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200" dirty="0" smtClean="0"/>
              <a:t>Septic tank build under the toilets (if space is lacking)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122854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96310" y="87494"/>
            <a:ext cx="7995617" cy="143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HE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EPTIC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ANKS</a:t>
            </a:r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endParaRPr lang="en-ZA" sz="36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18180" y="204671"/>
            <a:ext cx="4410636" cy="6179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2800" b="1" dirty="0" smtClean="0">
                <a:solidFill>
                  <a:srgbClr val="C00000"/>
                </a:solidFill>
                <a:latin typeface="GillSans" panose="020B0602020204020204" pitchFamily="34" charset="0"/>
              </a:rPr>
              <a:t>Technical specifications</a:t>
            </a:r>
            <a:endParaRPr lang="en-ZA" sz="2800" b="1" dirty="0">
              <a:solidFill>
                <a:srgbClr val="C00000"/>
              </a:solidFill>
              <a:latin typeface="GillSans" panose="020B06020202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97" y="983298"/>
            <a:ext cx="8577003" cy="5142606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2114923" y="1904998"/>
            <a:ext cx="6902736" cy="3855953"/>
            <a:chOff x="1765300" y="1738397"/>
            <a:chExt cx="6902736" cy="3855953"/>
          </a:xfrm>
        </p:grpSpPr>
        <p:sp>
          <p:nvSpPr>
            <p:cNvPr id="3" name="Oval 2"/>
            <p:cNvSpPr/>
            <p:nvPr/>
          </p:nvSpPr>
          <p:spPr>
            <a:xfrm>
              <a:off x="1765300" y="4603750"/>
              <a:ext cx="577850" cy="2095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6" name="Oval 5"/>
            <p:cNvSpPr/>
            <p:nvPr/>
          </p:nvSpPr>
          <p:spPr>
            <a:xfrm>
              <a:off x="6750050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7" name="Oval 6"/>
            <p:cNvSpPr/>
            <p:nvPr/>
          </p:nvSpPr>
          <p:spPr>
            <a:xfrm>
              <a:off x="2368268" y="4603750"/>
              <a:ext cx="692431" cy="2095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8" name="Oval 7"/>
            <p:cNvSpPr/>
            <p:nvPr/>
          </p:nvSpPr>
          <p:spPr>
            <a:xfrm>
              <a:off x="6997700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9" name="Oval 8"/>
            <p:cNvSpPr/>
            <p:nvPr/>
          </p:nvSpPr>
          <p:spPr>
            <a:xfrm>
              <a:off x="3085817" y="4606925"/>
              <a:ext cx="755793" cy="2095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0" name="Oval 9"/>
            <p:cNvSpPr/>
            <p:nvPr/>
          </p:nvSpPr>
          <p:spPr>
            <a:xfrm>
              <a:off x="7283311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1" name="Oval 10"/>
            <p:cNvSpPr/>
            <p:nvPr/>
          </p:nvSpPr>
          <p:spPr>
            <a:xfrm>
              <a:off x="1765300" y="5026025"/>
              <a:ext cx="2006600" cy="2095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Oval 11"/>
            <p:cNvSpPr/>
            <p:nvPr/>
          </p:nvSpPr>
          <p:spPr>
            <a:xfrm>
              <a:off x="7568922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3" name="Oval 12"/>
            <p:cNvSpPr/>
            <p:nvPr/>
          </p:nvSpPr>
          <p:spPr>
            <a:xfrm>
              <a:off x="2527300" y="4064000"/>
              <a:ext cx="234950" cy="11715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4" name="Oval 13"/>
            <p:cNvSpPr/>
            <p:nvPr/>
          </p:nvSpPr>
          <p:spPr>
            <a:xfrm>
              <a:off x="7816572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Oval 14"/>
            <p:cNvSpPr/>
            <p:nvPr/>
          </p:nvSpPr>
          <p:spPr>
            <a:xfrm>
              <a:off x="1876425" y="1738397"/>
              <a:ext cx="234950" cy="117157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6" name="Oval 15"/>
            <p:cNvSpPr/>
            <p:nvPr/>
          </p:nvSpPr>
          <p:spPr>
            <a:xfrm>
              <a:off x="8118479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8" name="Oval 17"/>
            <p:cNvSpPr/>
            <p:nvPr/>
          </p:nvSpPr>
          <p:spPr>
            <a:xfrm>
              <a:off x="3406775" y="1860550"/>
              <a:ext cx="234950" cy="7937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9" name="Oval 18"/>
            <p:cNvSpPr/>
            <p:nvPr/>
          </p:nvSpPr>
          <p:spPr>
            <a:xfrm>
              <a:off x="8420386" y="4279900"/>
              <a:ext cx="247650" cy="1314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0" name="Oval 19"/>
            <p:cNvSpPr/>
            <p:nvPr/>
          </p:nvSpPr>
          <p:spPr>
            <a:xfrm>
              <a:off x="7245350" y="2292689"/>
              <a:ext cx="818872" cy="221911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420537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123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GillSans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Felipe Contreras</dc:creator>
  <cp:lastModifiedBy>Alexandra</cp:lastModifiedBy>
  <cp:revision>29</cp:revision>
  <dcterms:created xsi:type="dcterms:W3CDTF">2017-02-05T20:33:24Z</dcterms:created>
  <dcterms:modified xsi:type="dcterms:W3CDTF">2017-08-02T12:33:54Z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376458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